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iF3RUrqbBURziBMK8R9hbIf2wW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14381D-EAEB-47D0-9D2D-4F50BE01AEE6}">
  <a:tblStyle styleId="{E814381D-EAEB-47D0-9D2D-4F50BE01AEE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36" name="Google Shape;1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4e949fd7b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104e949fd7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4e949fd7b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04e949fd7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503c777fd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10503c777fd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g10503c777fd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503c777fd_7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10503c777fd_7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g10503c777fd_7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503c777fd_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10503c777fd_7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10503c777fd_7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56a44f8c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1056a44f8c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3f23304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103f23304b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g103f23304b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42" name="Google Shape;1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faa77bc48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cfaa77bc4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faa77bc48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gcfaa77bc4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3f23304bc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03f23304b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faa77bc48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gcfaa77bc4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4" name="Google Shape;3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fce46778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gcfce4677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faa77bc48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gcfaa77bc4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4e949fd7b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g104e949fd7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4"/>
          <p:cNvPicPr preferRelativeResize="0"/>
          <p:nvPr/>
        </p:nvPicPr>
        <p:blipFill rotWithShape="1">
          <a:blip r:embed="rId2">
            <a:alphaModFix/>
          </a:blip>
          <a:srcRect t="13109" b="29770"/>
          <a:stretch/>
        </p:blipFill>
        <p:spPr>
          <a:xfrm>
            <a:off x="0" y="0"/>
            <a:ext cx="1219200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4"/>
          <p:cNvSpPr/>
          <p:nvPr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chemeClr val="dk1">
              <a:alpha val="6313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4"/>
          <p:cNvSpPr txBox="1"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subTitle" idx="1"/>
          </p:nvPr>
        </p:nvSpPr>
        <p:spPr>
          <a:xfrm>
            <a:off x="304800" y="4706112"/>
            <a:ext cx="92456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rgbClr val="665951"/>
              </a:buClr>
              <a:buSzPts val="1300"/>
              <a:buFont typeface="Calibri"/>
              <a:buNone/>
              <a:defRPr sz="1300" b="1">
                <a:solidFill>
                  <a:srgbClr val="665951"/>
                </a:solidFill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0200" y="5867400"/>
            <a:ext cx="287068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406400" y="4343400"/>
            <a:ext cx="107696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>
            <a:spLocks noGrp="1"/>
          </p:cNvSpPr>
          <p:nvPr>
            <p:ph type="pic" idx="2"/>
          </p:nvPr>
        </p:nvSpPr>
        <p:spPr>
          <a:xfrm>
            <a:off x="406400" y="838200"/>
            <a:ext cx="10769600" cy="32004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23"/>
          <p:cNvSpPr txBox="1">
            <a:spLocks noGrp="1"/>
          </p:cNvSpPr>
          <p:nvPr>
            <p:ph type="body" idx="3"/>
          </p:nvPr>
        </p:nvSpPr>
        <p:spPr>
          <a:xfrm>
            <a:off x="406400" y="381000"/>
            <a:ext cx="10769600" cy="228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 Chart">
  <p:cSld name="1_Custom Layout Char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>
            <a:spLocks noGrp="1"/>
          </p:cNvSpPr>
          <p:nvPr>
            <p:ph type="chart" idx="2"/>
          </p:nvPr>
        </p:nvSpPr>
        <p:spPr>
          <a:xfrm>
            <a:off x="914400" y="533400"/>
            <a:ext cx="1016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1">
  <p:cSld name="Section Divider 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5" descr="MasonMRev.png"/>
          <p:cNvPicPr preferRelativeResize="0"/>
          <p:nvPr/>
        </p:nvPicPr>
        <p:blipFill rotWithShape="1">
          <a:blip r:embed="rId2">
            <a:alphaModFix amt="41000"/>
          </a:blip>
          <a:srcRect l="19559" t="20022" r="-495" b="5923"/>
          <a:stretch/>
        </p:blipFill>
        <p:spPr>
          <a:xfrm>
            <a:off x="0" y="0"/>
            <a:ext cx="133265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 txBox="1">
            <a:spLocks noGrp="1"/>
          </p:cNvSpPr>
          <p:nvPr>
            <p:ph type="ctrTitle"/>
          </p:nvPr>
        </p:nvSpPr>
        <p:spPr>
          <a:xfrm>
            <a:off x="304800" y="5334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ection Divider 1">
  <p:cSld name="1_Section Divider 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66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26" descr="MasonMRev.png"/>
          <p:cNvPicPr preferRelativeResize="0"/>
          <p:nvPr/>
        </p:nvPicPr>
        <p:blipFill rotWithShape="1">
          <a:blip r:embed="rId2">
            <a:alphaModFix amt="41000"/>
          </a:blip>
          <a:srcRect l="19559" t="20022" r="-495" b="5923"/>
          <a:stretch/>
        </p:blipFill>
        <p:spPr>
          <a:xfrm>
            <a:off x="0" y="0"/>
            <a:ext cx="133265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6"/>
          <p:cNvSpPr txBox="1">
            <a:spLocks noGrp="1"/>
          </p:cNvSpPr>
          <p:nvPr>
            <p:ph type="ctrTitle"/>
          </p:nvPr>
        </p:nvSpPr>
        <p:spPr>
          <a:xfrm>
            <a:off x="304800" y="5334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Section Divider 1">
  <p:cSld name="2_Section Divider 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BD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27" descr="MasonMRev.png"/>
          <p:cNvPicPr preferRelativeResize="0"/>
          <p:nvPr/>
        </p:nvPicPr>
        <p:blipFill rotWithShape="1">
          <a:blip r:embed="rId2">
            <a:alphaModFix amt="41000"/>
          </a:blip>
          <a:srcRect l="19559" t="20022" r="-495" b="5923"/>
          <a:stretch/>
        </p:blipFill>
        <p:spPr>
          <a:xfrm>
            <a:off x="0" y="0"/>
            <a:ext cx="133265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7"/>
          <p:cNvSpPr txBox="1">
            <a:spLocks noGrp="1"/>
          </p:cNvSpPr>
          <p:nvPr>
            <p:ph type="ctrTitle"/>
          </p:nvPr>
        </p:nvSpPr>
        <p:spPr>
          <a:xfrm>
            <a:off x="304800" y="5334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Section Divider 1">
  <p:cSld name="3_Section Divider 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28" descr="MasonMRev.png"/>
          <p:cNvPicPr preferRelativeResize="0"/>
          <p:nvPr/>
        </p:nvPicPr>
        <p:blipFill rotWithShape="1">
          <a:blip r:embed="rId2">
            <a:alphaModFix amt="41000"/>
          </a:blip>
          <a:srcRect l="19559" t="20022" r="-495" b="5923"/>
          <a:stretch/>
        </p:blipFill>
        <p:spPr>
          <a:xfrm>
            <a:off x="0" y="0"/>
            <a:ext cx="133265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8"/>
          <p:cNvSpPr txBox="1">
            <a:spLocks noGrp="1"/>
          </p:cNvSpPr>
          <p:nvPr>
            <p:ph type="ctrTitle"/>
          </p:nvPr>
        </p:nvSpPr>
        <p:spPr>
          <a:xfrm>
            <a:off x="304800" y="5334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2">
  <p:cSld name="Section Divider 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29" descr="Johnson-Center_Architecural_Detail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7717" y="0"/>
            <a:ext cx="1183428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122" name="Google Shape;122;p29"/>
          <p:cNvSpPr txBox="1">
            <a:spLocks noGrp="1"/>
          </p:cNvSpPr>
          <p:nvPr>
            <p:ph type="ctrTitle"/>
          </p:nvPr>
        </p:nvSpPr>
        <p:spPr>
          <a:xfrm>
            <a:off x="304800" y="5334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3">
  <p:cSld name="Section Divider 3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/>
          <p:nvPr/>
        </p:nvSpPr>
        <p:spPr>
          <a:xfrm>
            <a:off x="0" y="0"/>
            <a:ext cx="12192000" cy="6889750"/>
          </a:xfrm>
          <a:prstGeom prst="rect">
            <a:avLst/>
          </a:prstGeom>
          <a:solidFill>
            <a:srgbClr val="DFBD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30" descr="Bull Run_Architecural_Detail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6933"/>
            <a:ext cx="9448800" cy="693582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0"/>
          <p:cNvSpPr txBox="1">
            <a:spLocks noGrp="1"/>
          </p:cNvSpPr>
          <p:nvPr>
            <p:ph type="ctrTitle"/>
          </p:nvPr>
        </p:nvSpPr>
        <p:spPr>
          <a:xfrm>
            <a:off x="304800" y="5334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4">
  <p:cSld name="Section Divider 4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/>
          <p:nvPr/>
        </p:nvSpPr>
        <p:spPr>
          <a:xfrm>
            <a:off x="0" y="0"/>
            <a:ext cx="12192000" cy="68897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31" descr="Founder's Hall_Architecural Details.png"/>
          <p:cNvPicPr preferRelativeResize="0"/>
          <p:nvPr/>
        </p:nvPicPr>
        <p:blipFill rotWithShape="1">
          <a:blip r:embed="rId2">
            <a:alphaModFix/>
          </a:blip>
          <a:srcRect r="39063"/>
          <a:stretch/>
        </p:blipFill>
        <p:spPr>
          <a:xfrm>
            <a:off x="4978400" y="0"/>
            <a:ext cx="7213600" cy="689041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1"/>
          <p:cNvSpPr txBox="1">
            <a:spLocks noGrp="1"/>
          </p:cNvSpPr>
          <p:nvPr>
            <p:ph type="ctrTitle"/>
          </p:nvPr>
        </p:nvSpPr>
        <p:spPr>
          <a:xfrm>
            <a:off x="304800" y="5334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w/single col text">
  <p:cSld name="Heading w/single col 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>
            <a:spLocks noGrp="1"/>
          </p:cNvSpPr>
          <p:nvPr>
            <p:ph type="body" idx="1"/>
          </p:nvPr>
        </p:nvSpPr>
        <p:spPr>
          <a:xfrm>
            <a:off x="406400" y="381000"/>
            <a:ext cx="10769600" cy="228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body" idx="2"/>
          </p:nvPr>
        </p:nvSpPr>
        <p:spPr>
          <a:xfrm>
            <a:off x="406400" y="1066800"/>
            <a:ext cx="1076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w/2col">
  <p:cSld name="Heading w/2col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>
            <a:spLocks noGrp="1"/>
          </p:cNvSpPr>
          <p:nvPr>
            <p:ph type="body" idx="1"/>
          </p:nvPr>
        </p:nvSpPr>
        <p:spPr>
          <a:xfrm>
            <a:off x="406400" y="1066800"/>
            <a:ext cx="5181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body" idx="2"/>
          </p:nvPr>
        </p:nvSpPr>
        <p:spPr>
          <a:xfrm>
            <a:off x="5994400" y="1066800"/>
            <a:ext cx="5181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3"/>
          </p:nvPr>
        </p:nvSpPr>
        <p:spPr>
          <a:xfrm>
            <a:off x="406400" y="381000"/>
            <a:ext cx="10769600" cy="228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7"/>
          <p:cNvPicPr preferRelativeResize="0"/>
          <p:nvPr/>
        </p:nvPicPr>
        <p:blipFill rotWithShape="1">
          <a:blip r:embed="rId2">
            <a:alphaModFix/>
          </a:blip>
          <a:srcRect t="5512" b="37354"/>
          <a:stretch/>
        </p:blipFill>
        <p:spPr>
          <a:xfrm>
            <a:off x="0" y="-7938"/>
            <a:ext cx="12192000" cy="465613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7"/>
          <p:cNvSpPr/>
          <p:nvPr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rgbClr val="FFBA03">
              <a:alpha val="6313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7"/>
          <p:cNvSpPr txBox="1"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subTitle" idx="1"/>
          </p:nvPr>
        </p:nvSpPr>
        <p:spPr>
          <a:xfrm>
            <a:off x="304800" y="4706112"/>
            <a:ext cx="92456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rgbClr val="665951"/>
              </a:buClr>
              <a:buSzPts val="1300"/>
              <a:buFont typeface="Calibri"/>
              <a:buNone/>
              <a:defRPr sz="1300" b="1">
                <a:solidFill>
                  <a:srgbClr val="665951"/>
                </a:solidFill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0200" y="5867400"/>
            <a:ext cx="287068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">
  <p:cSld name="2_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8"/>
          <p:cNvPicPr preferRelativeResize="0"/>
          <p:nvPr/>
        </p:nvPicPr>
        <p:blipFill rotWithShape="1">
          <a:blip r:embed="rId2">
            <a:alphaModFix/>
          </a:blip>
          <a:srcRect t="11247" b="31619"/>
          <a:stretch/>
        </p:blipFill>
        <p:spPr>
          <a:xfrm>
            <a:off x="0" y="0"/>
            <a:ext cx="12192000" cy="46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8"/>
          <p:cNvSpPr/>
          <p:nvPr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rgbClr val="463E38">
              <a:alpha val="6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subTitle" idx="1"/>
          </p:nvPr>
        </p:nvSpPr>
        <p:spPr>
          <a:xfrm>
            <a:off x="304800" y="4706112"/>
            <a:ext cx="92456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rgbClr val="665951"/>
              </a:buClr>
              <a:buSzPts val="1300"/>
              <a:buFont typeface="Calibri"/>
              <a:buNone/>
              <a:defRPr sz="1300" b="1">
                <a:solidFill>
                  <a:srgbClr val="665951"/>
                </a:solidFill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0200" y="5867400"/>
            <a:ext cx="287068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">
  <p:cSld name="3_Titl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9"/>
          <p:cNvPicPr preferRelativeResize="0"/>
          <p:nvPr/>
        </p:nvPicPr>
        <p:blipFill rotWithShape="1">
          <a:blip r:embed="rId2">
            <a:alphaModFix/>
          </a:blip>
          <a:srcRect t="26315" b="16254"/>
          <a:stretch/>
        </p:blipFill>
        <p:spPr>
          <a:xfrm>
            <a:off x="0" y="0"/>
            <a:ext cx="12192000" cy="465613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9"/>
          <p:cNvSpPr/>
          <p:nvPr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chemeClr val="dk1">
              <a:alpha val="6313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9"/>
          <p:cNvSpPr txBox="1"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subTitle" idx="1"/>
          </p:nvPr>
        </p:nvSpPr>
        <p:spPr>
          <a:xfrm>
            <a:off x="304800" y="4706112"/>
            <a:ext cx="92456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rgbClr val="665951"/>
              </a:buClr>
              <a:buSzPts val="1300"/>
              <a:buFont typeface="Calibri"/>
              <a:buNone/>
              <a:defRPr sz="1300" b="1">
                <a:solidFill>
                  <a:srgbClr val="665951"/>
                </a:solidFill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0200" y="5867400"/>
            <a:ext cx="2870687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Title">
  <p:cSld name="4_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0"/>
          <p:cNvPicPr preferRelativeResize="0"/>
          <p:nvPr/>
        </p:nvPicPr>
        <p:blipFill rotWithShape="1">
          <a:blip r:embed="rId2">
            <a:alphaModFix/>
          </a:blip>
          <a:srcRect t="21535" b="21368"/>
          <a:stretch/>
        </p:blipFill>
        <p:spPr>
          <a:xfrm>
            <a:off x="0" y="1"/>
            <a:ext cx="12192000" cy="464661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0"/>
          <p:cNvSpPr/>
          <p:nvPr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rgbClr val="463D37">
              <a:alpha val="7215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0"/>
          <p:cNvSpPr txBox="1"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subTitle" idx="1"/>
          </p:nvPr>
        </p:nvSpPr>
        <p:spPr>
          <a:xfrm>
            <a:off x="304800" y="4706112"/>
            <a:ext cx="92456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rgbClr val="665951"/>
              </a:buClr>
              <a:buSzPts val="1300"/>
              <a:buFont typeface="Calibri"/>
              <a:buNone/>
              <a:defRPr sz="1300" b="1">
                <a:solidFill>
                  <a:srgbClr val="665951"/>
                </a:solidFill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0200" y="5867400"/>
            <a:ext cx="2870687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414528" y="381000"/>
            <a:ext cx="9847072" cy="228600"/>
          </a:xfrm>
          <a:prstGeom prst="rect">
            <a:avLst/>
          </a:prstGeom>
          <a:solidFill>
            <a:srgbClr val="CBD4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body" idx="2"/>
          </p:nvPr>
        </p:nvSpPr>
        <p:spPr>
          <a:xfrm>
            <a:off x="406400" y="838200"/>
            <a:ext cx="9855200" cy="228600"/>
          </a:xfrm>
          <a:prstGeom prst="rect">
            <a:avLst/>
          </a:prstGeom>
          <a:solidFill>
            <a:srgbClr val="CBD4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body" idx="3"/>
          </p:nvPr>
        </p:nvSpPr>
        <p:spPr>
          <a:xfrm>
            <a:off x="414528" y="1295400"/>
            <a:ext cx="9847072" cy="228600"/>
          </a:xfrm>
          <a:prstGeom prst="rect">
            <a:avLst/>
          </a:prstGeom>
          <a:solidFill>
            <a:srgbClr val="CBD4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body" idx="4"/>
          </p:nvPr>
        </p:nvSpPr>
        <p:spPr>
          <a:xfrm>
            <a:off x="414528" y="1752600"/>
            <a:ext cx="9847072" cy="228600"/>
          </a:xfrm>
          <a:prstGeom prst="rect">
            <a:avLst/>
          </a:prstGeom>
          <a:solidFill>
            <a:srgbClr val="CBD4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body" idx="5"/>
          </p:nvPr>
        </p:nvSpPr>
        <p:spPr>
          <a:xfrm>
            <a:off x="414528" y="2209800"/>
            <a:ext cx="9847072" cy="228600"/>
          </a:xfrm>
          <a:prstGeom prst="rect">
            <a:avLst/>
          </a:prstGeom>
          <a:solidFill>
            <a:srgbClr val="CBD4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body" idx="6"/>
          </p:nvPr>
        </p:nvSpPr>
        <p:spPr>
          <a:xfrm>
            <a:off x="414528" y="2667000"/>
            <a:ext cx="9847072" cy="228600"/>
          </a:xfrm>
          <a:prstGeom prst="rect">
            <a:avLst/>
          </a:prstGeom>
          <a:solidFill>
            <a:srgbClr val="CBD4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7"/>
          </p:nvPr>
        </p:nvSpPr>
        <p:spPr>
          <a:xfrm>
            <a:off x="414528" y="3124200"/>
            <a:ext cx="9847072" cy="228600"/>
          </a:xfrm>
          <a:prstGeom prst="rect">
            <a:avLst/>
          </a:prstGeom>
          <a:solidFill>
            <a:srgbClr val="CBD4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body" idx="8"/>
          </p:nvPr>
        </p:nvSpPr>
        <p:spPr>
          <a:xfrm>
            <a:off x="414528" y="3581400"/>
            <a:ext cx="9847072" cy="228600"/>
          </a:xfrm>
          <a:prstGeom prst="rect">
            <a:avLst/>
          </a:prstGeom>
          <a:solidFill>
            <a:srgbClr val="CBD4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9"/>
          </p:nvPr>
        </p:nvSpPr>
        <p:spPr>
          <a:xfrm>
            <a:off x="414528" y="4038600"/>
            <a:ext cx="9847072" cy="228600"/>
          </a:xfrm>
          <a:prstGeom prst="rect">
            <a:avLst/>
          </a:prstGeom>
          <a:solidFill>
            <a:srgbClr val="CBD4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body" idx="13"/>
          </p:nvPr>
        </p:nvSpPr>
        <p:spPr>
          <a:xfrm>
            <a:off x="414528" y="4495800"/>
            <a:ext cx="9847072" cy="228600"/>
          </a:xfrm>
          <a:prstGeom prst="rect">
            <a:avLst/>
          </a:prstGeom>
          <a:solidFill>
            <a:srgbClr val="CBD4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4"/>
          </p:nvPr>
        </p:nvSpPr>
        <p:spPr>
          <a:xfrm>
            <a:off x="414528" y="4953000"/>
            <a:ext cx="9847072" cy="228600"/>
          </a:xfrm>
          <a:prstGeom prst="rect">
            <a:avLst/>
          </a:prstGeom>
          <a:solidFill>
            <a:srgbClr val="CBD4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body" idx="15"/>
          </p:nvPr>
        </p:nvSpPr>
        <p:spPr>
          <a:xfrm>
            <a:off x="414528" y="5410200"/>
            <a:ext cx="9847072" cy="228600"/>
          </a:xfrm>
          <a:prstGeom prst="rect">
            <a:avLst/>
          </a:prstGeom>
          <a:solidFill>
            <a:srgbClr val="CBD4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6"/>
          </p:nvPr>
        </p:nvSpPr>
        <p:spPr>
          <a:xfrm>
            <a:off x="10261600" y="381000"/>
            <a:ext cx="9144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  <a:defRPr sz="105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body" idx="17"/>
          </p:nvPr>
        </p:nvSpPr>
        <p:spPr>
          <a:xfrm>
            <a:off x="10261600" y="838200"/>
            <a:ext cx="9144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body" idx="18"/>
          </p:nvPr>
        </p:nvSpPr>
        <p:spPr>
          <a:xfrm>
            <a:off x="10261600" y="1295400"/>
            <a:ext cx="9144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body" idx="19"/>
          </p:nvPr>
        </p:nvSpPr>
        <p:spPr>
          <a:xfrm>
            <a:off x="10261600" y="1752600"/>
            <a:ext cx="9144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20"/>
          </p:nvPr>
        </p:nvSpPr>
        <p:spPr>
          <a:xfrm>
            <a:off x="10261600" y="2209800"/>
            <a:ext cx="9144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body" idx="21"/>
          </p:nvPr>
        </p:nvSpPr>
        <p:spPr>
          <a:xfrm>
            <a:off x="10261600" y="2667000"/>
            <a:ext cx="9144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body" idx="22"/>
          </p:nvPr>
        </p:nvSpPr>
        <p:spPr>
          <a:xfrm>
            <a:off x="10261600" y="3124200"/>
            <a:ext cx="9144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body" idx="23"/>
          </p:nvPr>
        </p:nvSpPr>
        <p:spPr>
          <a:xfrm>
            <a:off x="10261600" y="3581400"/>
            <a:ext cx="9144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body" idx="24"/>
          </p:nvPr>
        </p:nvSpPr>
        <p:spPr>
          <a:xfrm>
            <a:off x="10261600" y="4038600"/>
            <a:ext cx="9144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5"/>
          </p:nvPr>
        </p:nvSpPr>
        <p:spPr>
          <a:xfrm>
            <a:off x="10261600" y="4495800"/>
            <a:ext cx="9144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26"/>
          </p:nvPr>
        </p:nvSpPr>
        <p:spPr>
          <a:xfrm>
            <a:off x="10261600" y="4953000"/>
            <a:ext cx="9144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body" idx="27"/>
          </p:nvPr>
        </p:nvSpPr>
        <p:spPr>
          <a:xfrm>
            <a:off x="10261600" y="5410200"/>
            <a:ext cx="9144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28"/>
          </p:nvPr>
        </p:nvSpPr>
        <p:spPr>
          <a:xfrm>
            <a:off x="414528" y="5867400"/>
            <a:ext cx="9847072" cy="228600"/>
          </a:xfrm>
          <a:prstGeom prst="rect">
            <a:avLst/>
          </a:prstGeom>
          <a:solidFill>
            <a:srgbClr val="CBD4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29"/>
          </p:nvPr>
        </p:nvSpPr>
        <p:spPr>
          <a:xfrm>
            <a:off x="10261600" y="5867400"/>
            <a:ext cx="9144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/>
          <p:nvPr/>
        </p:nvSpPr>
        <p:spPr>
          <a:xfrm>
            <a:off x="11785600" y="0"/>
            <a:ext cx="406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508000" y="381000"/>
            <a:ext cx="10668000" cy="5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/>
          <p:nvPr/>
        </p:nvSpPr>
        <p:spPr>
          <a:xfrm>
            <a:off x="0" y="0"/>
            <a:ext cx="101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3"/>
          <p:cNvSpPr txBox="1"/>
          <p:nvPr/>
        </p:nvSpPr>
        <p:spPr>
          <a:xfrm>
            <a:off x="6197600" y="6477000"/>
            <a:ext cx="4978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GEORGE MASON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psedeepa/Team_SmartWorker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encapstone.myjetbrains.com/youtrack/agiles/103-365/current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"/>
          <p:cNvSpPr txBox="1"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 SMART WORKERS| Transport Decision Making</a:t>
            </a:r>
            <a:endParaRPr/>
          </a:p>
        </p:txBody>
      </p:sp>
      <p:sp>
        <p:nvSpPr>
          <p:cNvPr id="139" name="Google Shape;139;p1"/>
          <p:cNvSpPr txBox="1">
            <a:spLocks noGrp="1"/>
          </p:cNvSpPr>
          <p:nvPr>
            <p:ph type="subTitle" idx="1"/>
          </p:nvPr>
        </p:nvSpPr>
        <p:spPr>
          <a:xfrm>
            <a:off x="304800" y="4706112"/>
            <a:ext cx="92456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5951"/>
              </a:buClr>
              <a:buSzPts val="1300"/>
              <a:buFont typeface="Calibri"/>
              <a:buNone/>
            </a:pPr>
            <a:r>
              <a:rPr lang="en-US"/>
              <a:t>DAEN 690 - Capstone Project FALL 2021 - Professor F. Brett Berlin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4e949fd7b_0_3"/>
          <p:cNvSpPr txBox="1">
            <a:spLocks noGrp="1"/>
          </p:cNvSpPr>
          <p:nvPr>
            <p:ph type="body" idx="2"/>
          </p:nvPr>
        </p:nvSpPr>
        <p:spPr>
          <a:xfrm>
            <a:off x="406400" y="1066800"/>
            <a:ext cx="104238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700"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9144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g104e949fd7b_0_3"/>
          <p:cNvSpPr txBox="1">
            <a:spLocks noGrp="1"/>
          </p:cNvSpPr>
          <p:nvPr>
            <p:ph type="body" idx="1"/>
          </p:nvPr>
        </p:nvSpPr>
        <p:spPr>
          <a:xfrm>
            <a:off x="406400" y="381000"/>
            <a:ext cx="10769700" cy="228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 SMART WORKERS- DATA WRANGLING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247" name="Google Shape;247;g104e949fd7b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6350" y="1302100"/>
            <a:ext cx="8874601" cy="48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104e949fd7b_0_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"/>
          <p:cNvSpPr txBox="1">
            <a:spLocks noGrp="1"/>
          </p:cNvSpPr>
          <p:nvPr>
            <p:ph type="body" idx="2"/>
          </p:nvPr>
        </p:nvSpPr>
        <p:spPr>
          <a:xfrm>
            <a:off x="406400" y="1066800"/>
            <a:ext cx="5433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400"/>
              <a:buChar char="❏"/>
            </a:pPr>
            <a:r>
              <a:rPr lang="en-US"/>
              <a:t>Performed analysis on the merged dataset.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US"/>
              <a:t>Performed analysis and predictions on Units, Incidents, Patients and Facilities merged dataset.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❏"/>
            </a:pPr>
            <a:r>
              <a:rPr lang="en-US"/>
              <a:t>Model Performance with and without important features.</a:t>
            </a:r>
            <a:endParaRPr/>
          </a:p>
          <a:p>
            <a:pPr marL="914400" lvl="1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</a:pPr>
            <a:r>
              <a:rPr lang="en-US" sz="1600"/>
              <a:t>Decision Tree.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US" sz="1600"/>
              <a:t>Random Forest.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US" sz="1600"/>
              <a:t>Logistic Regression.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US" sz="1600"/>
              <a:t>LightGBM.</a:t>
            </a:r>
            <a:endParaRPr sz="1600"/>
          </a:p>
          <a:p>
            <a:pPr marL="457200" lvl="0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❏"/>
            </a:pPr>
            <a:r>
              <a:rPr lang="en-US"/>
              <a:t>Checked the model performance and feature importance by hyper parameter tuning.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❏"/>
            </a:pPr>
            <a:r>
              <a:rPr lang="en-US"/>
              <a:t>Modeling using GridsearchCV.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❏"/>
            </a:pPr>
            <a:r>
              <a:rPr lang="en-US"/>
              <a:t>Outcome variable was ‘Transport Hospital Name’</a:t>
            </a:r>
            <a:endParaRPr/>
          </a:p>
        </p:txBody>
      </p:sp>
      <p:sp>
        <p:nvSpPr>
          <p:cNvPr id="254" name="Google Shape;254;p8"/>
          <p:cNvSpPr txBox="1">
            <a:spLocks noGrp="1"/>
          </p:cNvSpPr>
          <p:nvPr>
            <p:ph type="body" idx="1"/>
          </p:nvPr>
        </p:nvSpPr>
        <p:spPr>
          <a:xfrm>
            <a:off x="406400" y="381000"/>
            <a:ext cx="10769600" cy="228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 SMART WORKERS-  MODELING STRATEGY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255" name="Google Shape;25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0200" y="1358025"/>
            <a:ext cx="5551375" cy="41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"/>
          <p:cNvSpPr txBox="1">
            <a:spLocks noGrp="1"/>
          </p:cNvSpPr>
          <p:nvPr>
            <p:ph type="body" idx="2"/>
          </p:nvPr>
        </p:nvSpPr>
        <p:spPr>
          <a:xfrm>
            <a:off x="406400" y="1066800"/>
            <a:ext cx="4482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❏"/>
            </a:pPr>
            <a:r>
              <a:rPr lang="en-US"/>
              <a:t>Feature Importance.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❏"/>
            </a:pPr>
            <a:r>
              <a:rPr lang="en-US"/>
              <a:t>For the model we obtained the model probability and predictions.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❏"/>
            </a:pPr>
            <a:r>
              <a:rPr lang="en-US"/>
              <a:t>The percentage of mismatch in predictions were found using the formulae: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(mismatch_count / total_count )*100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❏"/>
            </a:pPr>
            <a:r>
              <a:rPr lang="en-US"/>
              <a:t>Set confidence threshold, minimum number of records, filter by features to retrieve subset of model predictions and related anomalies.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p9"/>
          <p:cNvSpPr txBox="1">
            <a:spLocks noGrp="1"/>
          </p:cNvSpPr>
          <p:nvPr>
            <p:ph type="body" idx="1"/>
          </p:nvPr>
        </p:nvSpPr>
        <p:spPr>
          <a:xfrm>
            <a:off x="406400" y="381000"/>
            <a:ext cx="10769600" cy="228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 SMART WORKERS-  MODELING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263" name="Google Shape;26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7025" y="967600"/>
            <a:ext cx="5679874" cy="517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4e949fd7b_0_50"/>
          <p:cNvSpPr txBox="1">
            <a:spLocks noGrp="1"/>
          </p:cNvSpPr>
          <p:nvPr>
            <p:ph type="body" idx="1"/>
          </p:nvPr>
        </p:nvSpPr>
        <p:spPr>
          <a:xfrm>
            <a:off x="406400" y="381000"/>
            <a:ext cx="10769700" cy="228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 SMART WORKERS-  MODELING RESULTS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270" name="Google Shape;270;g104e949fd7b_0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4724" y="809051"/>
            <a:ext cx="8075125" cy="53679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104e949fd7b_0_5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503c777fd_7_0"/>
          <p:cNvSpPr txBox="1">
            <a:spLocks noGrp="1"/>
          </p:cNvSpPr>
          <p:nvPr>
            <p:ph type="body" idx="1"/>
          </p:nvPr>
        </p:nvSpPr>
        <p:spPr>
          <a:xfrm>
            <a:off x="406400" y="381000"/>
            <a:ext cx="10769700" cy="228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TEAM SMART WORKERS- VISUALIZATIONS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278" name="Google Shape;278;g10503c777fd_7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850225"/>
            <a:ext cx="4612100" cy="379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10503c777fd_7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8225" y="4944975"/>
            <a:ext cx="7170825" cy="109171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10503c777fd_7_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503c777fd_7_26"/>
          <p:cNvSpPr txBox="1">
            <a:spLocks noGrp="1"/>
          </p:cNvSpPr>
          <p:nvPr>
            <p:ph type="body" idx="1"/>
          </p:nvPr>
        </p:nvSpPr>
        <p:spPr>
          <a:xfrm>
            <a:off x="406400" y="381000"/>
            <a:ext cx="10769700" cy="228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 SMART WORKERS- VISUALIZATIONS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287" name="Google Shape;287;g10503c777fd_7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5051" y="1058775"/>
            <a:ext cx="8058650" cy="49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10503c777fd_7_2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503c777fd_7_10"/>
          <p:cNvSpPr txBox="1">
            <a:spLocks noGrp="1"/>
          </p:cNvSpPr>
          <p:nvPr>
            <p:ph type="body" idx="1"/>
          </p:nvPr>
        </p:nvSpPr>
        <p:spPr>
          <a:xfrm>
            <a:off x="406400" y="344900"/>
            <a:ext cx="10769700" cy="228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 SMART WORKERS- VISUALIZATIONS</a:t>
            </a:r>
            <a:endParaRPr/>
          </a:p>
        </p:txBody>
      </p:sp>
      <p:sp>
        <p:nvSpPr>
          <p:cNvPr id="295" name="Google Shape;295;g10503c777fd_7_1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96" name="Google Shape;296;g10503c777fd_7_10" descr="Chart, bar chart&#10;&#10;Description automatically generat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025" y="1284375"/>
            <a:ext cx="8197450" cy="42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6a44f8ca_0_7"/>
          <p:cNvSpPr txBox="1">
            <a:spLocks noGrp="1"/>
          </p:cNvSpPr>
          <p:nvPr>
            <p:ph type="body" idx="1"/>
          </p:nvPr>
        </p:nvSpPr>
        <p:spPr>
          <a:xfrm>
            <a:off x="406400" y="381000"/>
            <a:ext cx="10769700" cy="228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 SMART WORKERS- ANALYSIS</a:t>
            </a:r>
            <a:endParaRPr/>
          </a:p>
        </p:txBody>
      </p:sp>
      <p:sp>
        <p:nvSpPr>
          <p:cNvPr id="302" name="Google Shape;302;g1056a44f8ca_0_7"/>
          <p:cNvSpPr txBox="1">
            <a:spLocks noGrp="1"/>
          </p:cNvSpPr>
          <p:nvPr>
            <p:ph type="body" idx="2"/>
          </p:nvPr>
        </p:nvSpPr>
        <p:spPr>
          <a:xfrm>
            <a:off x="406400" y="714375"/>
            <a:ext cx="10769700" cy="53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Based on the “Transport Unit ID “ the % of mismatch in predictions: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pic>
        <p:nvPicPr>
          <p:cNvPr id="303" name="Google Shape;303;g1056a44f8ca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800" y="1246050"/>
            <a:ext cx="5277400" cy="50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1056a44f8ca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8300" y="1243691"/>
            <a:ext cx="5277400" cy="5069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3f23304bc_0_0"/>
          <p:cNvSpPr txBox="1">
            <a:spLocks noGrp="1"/>
          </p:cNvSpPr>
          <p:nvPr>
            <p:ph type="body" idx="1"/>
          </p:nvPr>
        </p:nvSpPr>
        <p:spPr>
          <a:xfrm>
            <a:off x="406400" y="381000"/>
            <a:ext cx="10769700" cy="228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 SMART WORKERS- VISUALIZATIONS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1" name="Google Shape;311;g103f23304bc_0_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12" name="Google Shape;312;g103f23304b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00" y="811475"/>
            <a:ext cx="10154151" cy="537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0"/>
          <p:cNvSpPr txBox="1">
            <a:spLocks noGrp="1"/>
          </p:cNvSpPr>
          <p:nvPr>
            <p:ph type="body" idx="1"/>
          </p:nvPr>
        </p:nvSpPr>
        <p:spPr>
          <a:xfrm>
            <a:off x="406400" y="381000"/>
            <a:ext cx="10769600" cy="228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 SMART WORKERS- VISUALIZATIONS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318" name="Google Shape;31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63" y="776325"/>
            <a:ext cx="10440077" cy="563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"/>
          <p:cNvSpPr txBox="1">
            <a:spLocks noGrp="1"/>
          </p:cNvSpPr>
          <p:nvPr>
            <p:ph type="body" idx="1"/>
          </p:nvPr>
        </p:nvSpPr>
        <p:spPr>
          <a:xfrm>
            <a:off x="406400" y="381000"/>
            <a:ext cx="10769700" cy="228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 SMART WORKERS- MEMBERS &amp; MENTORS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grpSp>
        <p:nvGrpSpPr>
          <p:cNvPr id="145" name="Google Shape;145;p2"/>
          <p:cNvGrpSpPr/>
          <p:nvPr/>
        </p:nvGrpSpPr>
        <p:grpSpPr>
          <a:xfrm>
            <a:off x="2919080" y="1514506"/>
            <a:ext cx="7940858" cy="4799928"/>
            <a:chOff x="3050313" y="317272"/>
            <a:chExt cx="4949117" cy="4497684"/>
          </a:xfrm>
        </p:grpSpPr>
        <p:sp>
          <p:nvSpPr>
            <p:cNvPr id="146" name="Google Shape;146;p2"/>
            <p:cNvSpPr/>
            <p:nvPr/>
          </p:nvSpPr>
          <p:spPr>
            <a:xfrm>
              <a:off x="3050313" y="4382356"/>
              <a:ext cx="1614000" cy="432600"/>
            </a:xfrm>
            <a:prstGeom prst="roundRect">
              <a:avLst>
                <a:gd name="adj" fmla="val 16667"/>
              </a:avLst>
            </a:prstGeom>
            <a:solidFill>
              <a:srgbClr val="99611C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5500" dist="38100" dir="54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"/>
            <p:cNvSpPr txBox="1"/>
            <p:nvPr/>
          </p:nvSpPr>
          <p:spPr>
            <a:xfrm>
              <a:off x="3134014" y="4410511"/>
              <a:ext cx="1417763" cy="39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16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Suraj Reddy Alimineti</a:t>
              </a:r>
              <a:br>
                <a:rPr lang="en-US" sz="105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05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Developer</a:t>
              </a:r>
              <a:endPara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190014" y="3706781"/>
              <a:ext cx="1614000" cy="432600"/>
            </a:xfrm>
            <a:prstGeom prst="roundRect">
              <a:avLst>
                <a:gd name="adj" fmla="val 16667"/>
              </a:avLst>
            </a:prstGeom>
            <a:solidFill>
              <a:srgbClr val="98622A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5500" dist="38100" dir="54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"/>
            <p:cNvSpPr txBox="1"/>
            <p:nvPr/>
          </p:nvSpPr>
          <p:spPr>
            <a:xfrm>
              <a:off x="4137168" y="3699577"/>
              <a:ext cx="1571700" cy="39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16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Harshita Thurlapati</a:t>
              </a: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Developer</a:t>
              </a: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205552" y="2858485"/>
              <a:ext cx="1614000" cy="432600"/>
            </a:xfrm>
            <a:prstGeom prst="roundRect">
              <a:avLst>
                <a:gd name="adj" fmla="val 16667"/>
              </a:avLst>
            </a:prstGeom>
            <a:solidFill>
              <a:srgbClr val="98622A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5500" dist="38100" dir="54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"/>
            <p:cNvSpPr txBox="1"/>
            <p:nvPr/>
          </p:nvSpPr>
          <p:spPr>
            <a:xfrm>
              <a:off x="5223610" y="2875149"/>
              <a:ext cx="1571700" cy="39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16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US" sz="105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Vaishnavi Rajput</a:t>
              </a:r>
              <a:br>
                <a:rPr lang="en-US" sz="105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05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Developer</a:t>
              </a:r>
              <a:endPara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157265" y="1555531"/>
              <a:ext cx="1614000" cy="432600"/>
            </a:xfrm>
            <a:prstGeom prst="roundRect">
              <a:avLst>
                <a:gd name="adj" fmla="val 16667"/>
              </a:avLst>
            </a:prstGeom>
            <a:solidFill>
              <a:srgbClr val="98622A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5500" dist="38100" dir="54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 txBox="1"/>
            <p:nvPr/>
          </p:nvSpPr>
          <p:spPr>
            <a:xfrm>
              <a:off x="6124079" y="1569317"/>
              <a:ext cx="1571700" cy="39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16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US" sz="105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Yashashree Panda</a:t>
              </a:r>
              <a:endPara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US" sz="105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Scrum Master</a:t>
              </a:r>
              <a:endPara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385430" y="317272"/>
              <a:ext cx="1614000" cy="432600"/>
            </a:xfrm>
            <a:prstGeom prst="roundRect">
              <a:avLst>
                <a:gd name="adj" fmla="val 16667"/>
              </a:avLst>
            </a:prstGeom>
            <a:solidFill>
              <a:srgbClr val="99611C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5500" dist="38100" dir="54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 txBox="1"/>
            <p:nvPr/>
          </p:nvSpPr>
          <p:spPr>
            <a:xfrm>
              <a:off x="6343703" y="339712"/>
              <a:ext cx="1571700" cy="39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16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US" sz="105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Deepa Kapse</a:t>
              </a:r>
              <a:endPara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US" sz="105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Product Owner &amp; Developer</a:t>
              </a:r>
              <a:endPara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"/>
            <p:cNvSpPr txBox="1"/>
            <p:nvPr/>
          </p:nvSpPr>
          <p:spPr>
            <a:xfrm>
              <a:off x="5551597" y="1120847"/>
              <a:ext cx="11115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16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7" name="Google Shape;15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50" y="5053162"/>
            <a:ext cx="1469400" cy="1423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8" name="Google Shape;15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4969" y="2235238"/>
            <a:ext cx="1432800" cy="12933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5500" dist="38100" dir="5400000" rotWithShape="0">
              <a:srgbClr val="000000">
                <a:alpha val="40000"/>
              </a:srgbClr>
            </a:outerShdw>
          </a:effectLst>
        </p:spPr>
      </p:pic>
      <p:pic>
        <p:nvPicPr>
          <p:cNvPr id="159" name="Google Shape;15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04256" y="737077"/>
            <a:ext cx="1571700" cy="1370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0" name="Google Shape;160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35279" y="4148221"/>
            <a:ext cx="1469400" cy="1370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1" name="Google Shape;161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82363" y="3365377"/>
            <a:ext cx="1542600" cy="1403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2" name="Google Shape;162;p2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l="1" r="812" b="14597"/>
          <a:stretch/>
        </p:blipFill>
        <p:spPr>
          <a:xfrm>
            <a:off x="530931" y="720601"/>
            <a:ext cx="1057978" cy="140364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"/>
          <p:cNvSpPr txBox="1"/>
          <p:nvPr/>
        </p:nvSpPr>
        <p:spPr>
          <a:xfrm>
            <a:off x="1716064" y="720601"/>
            <a:ext cx="2288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Mentors: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1677643" y="1052833"/>
            <a:ext cx="2589608" cy="461680"/>
          </a:xfrm>
          <a:prstGeom prst="roundRect">
            <a:avLst>
              <a:gd name="adj" fmla="val 16667"/>
            </a:avLst>
          </a:prstGeom>
          <a:solidFill>
            <a:srgbClr val="BAAEA8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5500" dist="38100" dir="54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Professor F Brett Berlin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1671168" y="1624041"/>
            <a:ext cx="2589600" cy="461700"/>
          </a:xfrm>
          <a:prstGeom prst="roundRect">
            <a:avLst>
              <a:gd name="adj" fmla="val 16667"/>
            </a:avLst>
          </a:prstGeom>
          <a:solidFill>
            <a:srgbClr val="BAAEA8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5500" dist="38100" dir="54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Stephen Hartman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1671173" y="2112288"/>
            <a:ext cx="2589608" cy="461680"/>
          </a:xfrm>
          <a:prstGeom prst="roundRect">
            <a:avLst>
              <a:gd name="adj" fmla="val 16667"/>
            </a:avLst>
          </a:prstGeom>
          <a:solidFill>
            <a:srgbClr val="BAAEA8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5500" dist="38100" dir="54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Jessica LeBlanc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1671168" y="2600533"/>
            <a:ext cx="2589600" cy="461700"/>
          </a:xfrm>
          <a:prstGeom prst="roundRect">
            <a:avLst>
              <a:gd name="adj" fmla="val 16667"/>
            </a:avLst>
          </a:prstGeom>
          <a:solidFill>
            <a:srgbClr val="BAAEA8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5500" dist="38100" dir="54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John Morrison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cfaa77bc48_0_12"/>
          <p:cNvSpPr txBox="1">
            <a:spLocks noGrp="1"/>
          </p:cNvSpPr>
          <p:nvPr>
            <p:ph type="body" idx="2"/>
          </p:nvPr>
        </p:nvSpPr>
        <p:spPr>
          <a:xfrm>
            <a:off x="406400" y="1066800"/>
            <a:ext cx="107697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gcfaa77bc48_0_12"/>
          <p:cNvSpPr txBox="1">
            <a:spLocks noGrp="1"/>
          </p:cNvSpPr>
          <p:nvPr>
            <p:ph type="body" idx="1"/>
          </p:nvPr>
        </p:nvSpPr>
        <p:spPr>
          <a:xfrm>
            <a:off x="406400" y="381000"/>
            <a:ext cx="10769700" cy="228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 SMART WORKERS- VISUALIZATIONS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gcfaa77bc48_0_1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26" name="Google Shape;326;gcfaa77bc48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63" y="777000"/>
            <a:ext cx="10374624" cy="560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cfaa77bc48_0_18"/>
          <p:cNvSpPr txBox="1">
            <a:spLocks noGrp="1"/>
          </p:cNvSpPr>
          <p:nvPr>
            <p:ph type="body" idx="2"/>
          </p:nvPr>
        </p:nvSpPr>
        <p:spPr>
          <a:xfrm>
            <a:off x="406400" y="1066800"/>
            <a:ext cx="107697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UNIT 409</a:t>
            </a:r>
            <a:endParaRPr/>
          </a:p>
        </p:txBody>
      </p:sp>
      <p:sp>
        <p:nvSpPr>
          <p:cNvPr id="332" name="Google Shape;332;gcfaa77bc48_0_18"/>
          <p:cNvSpPr txBox="1">
            <a:spLocks noGrp="1"/>
          </p:cNvSpPr>
          <p:nvPr>
            <p:ph type="body" idx="1"/>
          </p:nvPr>
        </p:nvSpPr>
        <p:spPr>
          <a:xfrm>
            <a:off x="406400" y="381000"/>
            <a:ext cx="10769700" cy="228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 SMART WORKERS- ANOMALIES USING VISUALIZATION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gcfaa77bc48_0_18"/>
          <p:cNvSpPr txBox="1"/>
          <p:nvPr/>
        </p:nvSpPr>
        <p:spPr>
          <a:xfrm>
            <a:off x="5913375" y="1146250"/>
            <a:ext cx="416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cfaa77bc48_0_18"/>
          <p:cNvSpPr txBox="1"/>
          <p:nvPr/>
        </p:nvSpPr>
        <p:spPr>
          <a:xfrm>
            <a:off x="406400" y="4076225"/>
            <a:ext cx="416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cfaa77bc48_0_1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336" name="Google Shape;336;gcfaa77bc48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100" y="1410175"/>
            <a:ext cx="9825798" cy="502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3f23304bc_0_14"/>
          <p:cNvSpPr txBox="1">
            <a:spLocks noGrp="1"/>
          </p:cNvSpPr>
          <p:nvPr>
            <p:ph type="body" idx="2"/>
          </p:nvPr>
        </p:nvSpPr>
        <p:spPr>
          <a:xfrm>
            <a:off x="406400" y="1066800"/>
            <a:ext cx="107697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UNIT 417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g103f23304bc_0_14"/>
          <p:cNvSpPr txBox="1">
            <a:spLocks noGrp="1"/>
          </p:cNvSpPr>
          <p:nvPr>
            <p:ph type="body" idx="1"/>
          </p:nvPr>
        </p:nvSpPr>
        <p:spPr>
          <a:xfrm>
            <a:off x="406400" y="381000"/>
            <a:ext cx="10769700" cy="228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 SMART WORKERS- ANOMALIES USING VISUALIZATION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g103f23304bc_0_14"/>
          <p:cNvSpPr txBox="1"/>
          <p:nvPr/>
        </p:nvSpPr>
        <p:spPr>
          <a:xfrm>
            <a:off x="5913375" y="1146250"/>
            <a:ext cx="416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103f23304bc_0_14"/>
          <p:cNvSpPr txBox="1"/>
          <p:nvPr/>
        </p:nvSpPr>
        <p:spPr>
          <a:xfrm>
            <a:off x="406400" y="4076225"/>
            <a:ext cx="416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103f23304bc_0_1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46" name="Google Shape;346;g103f23304bc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625" y="1424750"/>
            <a:ext cx="9075250" cy="51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faa77bc48_0_32"/>
          <p:cNvSpPr txBox="1">
            <a:spLocks noGrp="1"/>
          </p:cNvSpPr>
          <p:nvPr>
            <p:ph type="body" idx="2"/>
          </p:nvPr>
        </p:nvSpPr>
        <p:spPr>
          <a:xfrm>
            <a:off x="406400" y="1066800"/>
            <a:ext cx="107697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gcfaa77bc48_0_32"/>
          <p:cNvSpPr txBox="1">
            <a:spLocks noGrp="1"/>
          </p:cNvSpPr>
          <p:nvPr>
            <p:ph type="body" idx="1"/>
          </p:nvPr>
        </p:nvSpPr>
        <p:spPr>
          <a:xfrm>
            <a:off x="406400" y="381000"/>
            <a:ext cx="10769700" cy="228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 SMART WORKERS- ANOMALIES USING VISUALIZATION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353" name="Google Shape;353;gcfaa77bc48_0_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150" y="698700"/>
            <a:ext cx="9988301" cy="601885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cfaa77bc48_0_3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1"/>
          <p:cNvSpPr txBox="1">
            <a:spLocks noGrp="1"/>
          </p:cNvSpPr>
          <p:nvPr>
            <p:ph type="body" idx="2"/>
          </p:nvPr>
        </p:nvSpPr>
        <p:spPr>
          <a:xfrm>
            <a:off x="406400" y="1066800"/>
            <a:ext cx="1076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Summary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solidFill>
                  <a:srgbClr val="000000"/>
                </a:solidFill>
              </a:rPr>
              <a:t>Discovery of influential features affecting the transport decision making.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2000">
                <a:solidFill>
                  <a:srgbClr val="000000"/>
                </a:solidFill>
              </a:rPr>
              <a:t>Found anomalies in the dataset.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2000">
                <a:solidFill>
                  <a:srgbClr val="000000"/>
                </a:solidFill>
              </a:rPr>
              <a:t>Interactive and reusable visualizations.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Next Steps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solidFill>
                  <a:srgbClr val="000000"/>
                </a:solidFill>
              </a:rPr>
              <a:t>Add all units in %mismatch visualization to see influencing features.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2000">
                <a:solidFill>
                  <a:srgbClr val="000000"/>
                </a:solidFill>
              </a:rPr>
              <a:t>Add Medications and Procedures to model and see how much do they influence.</a:t>
            </a:r>
            <a:endParaRPr/>
          </a:p>
          <a:p>
            <a:pPr marL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endParaRPr sz="2000">
              <a:solidFill>
                <a:srgbClr val="000000"/>
              </a:solidFill>
            </a:endParaRPr>
          </a:p>
          <a:p>
            <a:pPr marL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References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20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2000" u="sng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Youtrack</a:t>
            </a:r>
            <a:endParaRPr sz="2000">
              <a:solidFill>
                <a:srgbClr val="000000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endParaRPr sz="2400">
              <a:solidFill>
                <a:srgbClr val="000000"/>
              </a:solidFill>
            </a:endParaRPr>
          </a:p>
        </p:txBody>
      </p:sp>
      <p:sp>
        <p:nvSpPr>
          <p:cNvPr id="360" name="Google Shape;360;p11"/>
          <p:cNvSpPr txBox="1">
            <a:spLocks noGrp="1"/>
          </p:cNvSpPr>
          <p:nvPr>
            <p:ph type="body" idx="1"/>
          </p:nvPr>
        </p:nvSpPr>
        <p:spPr>
          <a:xfrm>
            <a:off x="406400" y="381000"/>
            <a:ext cx="10769600" cy="228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 SMART WORKERS- SUMMARY AND NEXT STEPS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p1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2"/>
          <p:cNvSpPr txBox="1">
            <a:spLocks noGrp="1"/>
          </p:cNvSpPr>
          <p:nvPr>
            <p:ph type="body" idx="2"/>
          </p:nvPr>
        </p:nvSpPr>
        <p:spPr>
          <a:xfrm>
            <a:off x="406400" y="1066800"/>
            <a:ext cx="1076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sz="11700"/>
              <a:t>ANY</a:t>
            </a:r>
            <a:endParaRPr sz="11700"/>
          </a:p>
          <a:p>
            <a:pPr marL="45720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sz="11700"/>
              <a:t>QUESTIONS?</a:t>
            </a:r>
            <a:endParaRPr sz="11700"/>
          </a:p>
        </p:txBody>
      </p:sp>
      <p:sp>
        <p:nvSpPr>
          <p:cNvPr id="367" name="Google Shape;367;p12"/>
          <p:cNvSpPr txBox="1">
            <a:spLocks noGrp="1"/>
          </p:cNvSpPr>
          <p:nvPr>
            <p:ph type="body" idx="1"/>
          </p:nvPr>
        </p:nvSpPr>
        <p:spPr>
          <a:xfrm>
            <a:off x="406400" y="381000"/>
            <a:ext cx="10769600" cy="228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 SMART WORKERS- QUESTIONS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1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fce467784_0_0"/>
          <p:cNvSpPr txBox="1">
            <a:spLocks noGrp="1"/>
          </p:cNvSpPr>
          <p:nvPr>
            <p:ph type="body" idx="1"/>
          </p:nvPr>
        </p:nvSpPr>
        <p:spPr>
          <a:xfrm>
            <a:off x="406400" y="381000"/>
            <a:ext cx="10769700" cy="228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 SMART WORKERS- AGILE DEVELOPMENT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gcfce467784_0_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75" name="Google Shape;175;gcfce46778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75" y="4579925"/>
            <a:ext cx="1569150" cy="22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cfce46778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900" y="702675"/>
            <a:ext cx="8693001" cy="594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"/>
          <p:cNvSpPr txBox="1">
            <a:spLocks noGrp="1"/>
          </p:cNvSpPr>
          <p:nvPr>
            <p:ph type="body" idx="2"/>
          </p:nvPr>
        </p:nvSpPr>
        <p:spPr>
          <a:xfrm>
            <a:off x="406400" y="1066800"/>
            <a:ext cx="5232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>
                <a:solidFill>
                  <a:srgbClr val="0070C0"/>
                </a:solidFill>
              </a:rPr>
              <a:t>Problem Context:</a:t>
            </a:r>
            <a:endParaRPr sz="1600" b="1">
              <a:solidFill>
                <a:srgbClr val="0070C0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1">
              <a:solidFill>
                <a:srgbClr val="0070C0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70C0"/>
              </a:buClr>
              <a:buSzPts val="1600"/>
              <a:buChar char="❖"/>
            </a:pPr>
            <a:r>
              <a:rPr lang="en-US" sz="1600" b="1">
                <a:solidFill>
                  <a:srgbClr val="0070C0"/>
                </a:solidFill>
              </a:rPr>
              <a:t>Domain of problem: </a:t>
            </a:r>
            <a:r>
              <a:rPr lang="en-US" sz="1600"/>
              <a:t>Public safety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70C0"/>
              </a:buClr>
              <a:buSzPts val="1600"/>
              <a:buChar char="❖"/>
            </a:pPr>
            <a:r>
              <a:rPr lang="en-US" sz="1600" b="1">
                <a:solidFill>
                  <a:srgbClr val="0070C0"/>
                </a:solidFill>
              </a:rPr>
              <a:t>Importance of problem:  </a:t>
            </a:r>
            <a:r>
              <a:rPr lang="en-US" sz="1600"/>
              <a:t>Fairfax County Fire and Rescue department provides emergency services to save lives of people.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600" b="1"/>
              <a:t>Problem Statement: </a:t>
            </a:r>
            <a:endParaRPr sz="1600" b="1">
              <a:solidFill>
                <a:srgbClr val="00B050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360"/>
              </a:spcBef>
              <a:spcAft>
                <a:spcPts val="0"/>
              </a:spcAft>
              <a:buSzPts val="1600"/>
              <a:buChar char="❖"/>
            </a:pPr>
            <a:r>
              <a:rPr lang="en-US" sz="1600"/>
              <a:t>The FRD doesn’t currently have any mechanism to evaluate the performance of the system as a whole. </a:t>
            </a:r>
            <a:endParaRPr sz="1600"/>
          </a:p>
          <a:p>
            <a:pPr marL="457200" lvl="0" indent="-330200" algn="l" rtl="0">
              <a:spcBef>
                <a:spcPts val="360"/>
              </a:spcBef>
              <a:spcAft>
                <a:spcPts val="0"/>
              </a:spcAft>
              <a:buSzPts val="1600"/>
              <a:buChar char="❖"/>
            </a:pPr>
            <a:r>
              <a:rPr lang="en-US" sz="1600"/>
              <a:t>The FRD desires to visualize and find anomalies in the present transport decisions.</a:t>
            </a:r>
            <a:endParaRPr sz="16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1">
              <a:solidFill>
                <a:srgbClr val="00B05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sz="2000"/>
          </a:p>
          <a:p>
            <a:pPr marL="4572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sz="2000"/>
          </a:p>
        </p:txBody>
      </p:sp>
      <p:sp>
        <p:nvSpPr>
          <p:cNvPr id="182" name="Google Shape;182;p3"/>
          <p:cNvSpPr txBox="1">
            <a:spLocks noGrp="1"/>
          </p:cNvSpPr>
          <p:nvPr>
            <p:ph type="body" idx="1"/>
          </p:nvPr>
        </p:nvSpPr>
        <p:spPr>
          <a:xfrm>
            <a:off x="406400" y="381000"/>
            <a:ext cx="10769700" cy="228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 SMART WORKERS- PROBLEM CONTEXT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183" name="Google Shape;18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9400" y="913750"/>
            <a:ext cx="5336700" cy="24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9400" y="3513500"/>
            <a:ext cx="5336699" cy="246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86" name="Google Shape;186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1650" y="4081550"/>
            <a:ext cx="2313700" cy="266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"/>
          <p:cNvSpPr txBox="1">
            <a:spLocks noGrp="1"/>
          </p:cNvSpPr>
          <p:nvPr>
            <p:ph type="body" idx="1"/>
          </p:nvPr>
        </p:nvSpPr>
        <p:spPr>
          <a:xfrm>
            <a:off x="406400" y="381000"/>
            <a:ext cx="10769600" cy="228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 SMART WORKERS- MAP OF FRD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192" name="Google Shape;19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0275" y="762000"/>
            <a:ext cx="7997049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 txBox="1">
            <a:spLocks noGrp="1"/>
          </p:cNvSpPr>
          <p:nvPr>
            <p:ph type="body" idx="2"/>
          </p:nvPr>
        </p:nvSpPr>
        <p:spPr>
          <a:xfrm>
            <a:off x="406400" y="1066800"/>
            <a:ext cx="1076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sz="2000" b="1"/>
              <a:t>FACILITIES DATA</a:t>
            </a:r>
            <a:endParaRPr sz="2000" b="1"/>
          </a:p>
        </p:txBody>
      </p:sp>
      <p:sp>
        <p:nvSpPr>
          <p:cNvPr id="199" name="Google Shape;199;p5"/>
          <p:cNvSpPr txBox="1">
            <a:spLocks noGrp="1"/>
          </p:cNvSpPr>
          <p:nvPr>
            <p:ph type="body" idx="1"/>
          </p:nvPr>
        </p:nvSpPr>
        <p:spPr>
          <a:xfrm>
            <a:off x="406400" y="381000"/>
            <a:ext cx="10769600" cy="228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 SMART WORKERS- ABOUT DATA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200" name="Google Shape;20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3313" y="379171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525" y="1491025"/>
            <a:ext cx="2384075" cy="23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5"/>
          <p:cNvSpPr txBox="1"/>
          <p:nvPr/>
        </p:nvSpPr>
        <p:spPr>
          <a:xfrm>
            <a:off x="3802763" y="1731975"/>
            <a:ext cx="2307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5"/>
          <p:cNvSpPr txBox="1"/>
          <p:nvPr/>
        </p:nvSpPr>
        <p:spPr>
          <a:xfrm>
            <a:off x="7360825" y="1731975"/>
            <a:ext cx="3214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5"/>
          <p:cNvSpPr txBox="1"/>
          <p:nvPr/>
        </p:nvSpPr>
        <p:spPr>
          <a:xfrm>
            <a:off x="7360825" y="2898238"/>
            <a:ext cx="3214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5"/>
          <p:cNvSpPr txBox="1"/>
          <p:nvPr/>
        </p:nvSpPr>
        <p:spPr>
          <a:xfrm>
            <a:off x="7360825" y="4064500"/>
            <a:ext cx="381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5"/>
          <p:cNvSpPr txBox="1"/>
          <p:nvPr/>
        </p:nvSpPr>
        <p:spPr>
          <a:xfrm>
            <a:off x="3849700" y="4093825"/>
            <a:ext cx="3214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5"/>
          <p:cNvSpPr txBox="1"/>
          <p:nvPr/>
        </p:nvSpPr>
        <p:spPr>
          <a:xfrm>
            <a:off x="3802775" y="2898250"/>
            <a:ext cx="3214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8" name="Google Shape;208;p5"/>
          <p:cNvGraphicFramePr/>
          <p:nvPr/>
        </p:nvGraphicFramePr>
        <p:xfrm>
          <a:off x="4105225" y="149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{E814381D-EAEB-47D0-9D2D-4F50BE01AEE6}</a:tableStyleId>
              </a:tblPr>
              <a:tblGrid>
                <a:gridCol w="344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02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Facility_Name</a:t>
                      </a:r>
                      <a:endParaRPr sz="27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endParaRPr sz="2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Facility_Location_Code</a:t>
                      </a:r>
                      <a:endParaRPr sz="2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endParaRPr sz="2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endParaRPr sz="2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2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Facility_Full_Address</a:t>
                      </a:r>
                      <a:endParaRPr sz="2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endParaRPr sz="2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endParaRPr sz="2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Facility_Type_Of_Facility</a:t>
                      </a:r>
                      <a:endParaRPr sz="2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endParaRPr sz="2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endParaRPr sz="2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2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Latitude and Longitude</a:t>
                      </a:r>
                      <a:endParaRPr sz="2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endParaRPr sz="2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endParaRPr sz="2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Facility_Hospital_Designation_List</a:t>
                      </a:r>
                      <a:endParaRPr sz="2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endParaRPr sz="2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endParaRPr sz="2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9" name="Google Shape;209;p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faa77bc48_0_49"/>
          <p:cNvSpPr txBox="1">
            <a:spLocks noGrp="1"/>
          </p:cNvSpPr>
          <p:nvPr>
            <p:ph type="body" idx="2"/>
          </p:nvPr>
        </p:nvSpPr>
        <p:spPr>
          <a:xfrm>
            <a:off x="406400" y="1066800"/>
            <a:ext cx="107697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sz="2000" b="1"/>
              <a:t>INDIVIDUAL TABLES DATA</a:t>
            </a:r>
            <a:endParaRPr sz="2000" b="1"/>
          </a:p>
        </p:txBody>
      </p:sp>
      <p:sp>
        <p:nvSpPr>
          <p:cNvPr id="215" name="Google Shape;215;gcfaa77bc48_0_49"/>
          <p:cNvSpPr txBox="1">
            <a:spLocks noGrp="1"/>
          </p:cNvSpPr>
          <p:nvPr>
            <p:ph type="body" idx="1"/>
          </p:nvPr>
        </p:nvSpPr>
        <p:spPr>
          <a:xfrm>
            <a:off x="406400" y="381000"/>
            <a:ext cx="10769700" cy="228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 SMART WORKERS- ABOUT DATA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216" name="Google Shape;216;gcfaa77bc48_0_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2997" y="667222"/>
            <a:ext cx="2344925" cy="17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cfaa77bc48_0_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52175" y="3174600"/>
            <a:ext cx="2146275" cy="2185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cfaa77bc48_0_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32200" y="1867325"/>
            <a:ext cx="136506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cfaa77bc48_0_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2300" y="4783800"/>
            <a:ext cx="2700775" cy="118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cfaa77bc48_0_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1225" y="2729312"/>
            <a:ext cx="2277425" cy="139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cfaa77bc48_0_4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22" name="Google Shape;222;gcfaa77bc48_0_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52589" y="1501889"/>
            <a:ext cx="4681788" cy="4159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gcfaa77bc48_0_49"/>
          <p:cNvCxnSpPr/>
          <p:nvPr/>
        </p:nvCxnSpPr>
        <p:spPr>
          <a:xfrm>
            <a:off x="7130350" y="3479975"/>
            <a:ext cx="189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" name="Google Shape;224;gcfaa77bc48_0_49"/>
          <p:cNvCxnSpPr>
            <a:stCxn id="222" idx="1"/>
          </p:cNvCxnSpPr>
          <p:nvPr/>
        </p:nvCxnSpPr>
        <p:spPr>
          <a:xfrm flipH="1">
            <a:off x="2276789" y="3581406"/>
            <a:ext cx="1075800" cy="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" name="Google Shape;225;gcfaa77bc48_0_49"/>
          <p:cNvCxnSpPr/>
          <p:nvPr/>
        </p:nvCxnSpPr>
        <p:spPr>
          <a:xfrm>
            <a:off x="6085200" y="2033925"/>
            <a:ext cx="230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4e949fd7b_0_11"/>
          <p:cNvSpPr txBox="1">
            <a:spLocks noGrp="1"/>
          </p:cNvSpPr>
          <p:nvPr>
            <p:ph type="body" idx="1"/>
          </p:nvPr>
        </p:nvSpPr>
        <p:spPr>
          <a:xfrm>
            <a:off x="406400" y="381000"/>
            <a:ext cx="10769700" cy="228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 SMART WORKERS-  WORKFLOW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231" name="Google Shape;231;g104e949fd7b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8550" y="794950"/>
            <a:ext cx="79248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4e949fd7b_0_1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"/>
          <p:cNvSpPr txBox="1">
            <a:spLocks noGrp="1"/>
          </p:cNvSpPr>
          <p:nvPr>
            <p:ph type="body" idx="2"/>
          </p:nvPr>
        </p:nvSpPr>
        <p:spPr>
          <a:xfrm>
            <a:off x="406400" y="1066800"/>
            <a:ext cx="46014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Handling null values.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Dropped nominal values with large variability.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Dropped features with no variance in data.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Dropped highly correlated features.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Calculated distance between facilities and each unit station using Haversine formula.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Data transformation for merging datasets.</a:t>
            </a:r>
            <a:endParaRPr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 sz="1800"/>
              <a:t>Incidents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 sz="1800"/>
              <a:t>Units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 sz="1800"/>
              <a:t>Patients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 sz="1800"/>
              <a:t>Facilities</a:t>
            </a:r>
            <a:endParaRPr sz="1800"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9144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p7"/>
          <p:cNvSpPr txBox="1">
            <a:spLocks noGrp="1"/>
          </p:cNvSpPr>
          <p:nvPr>
            <p:ph type="body" idx="1"/>
          </p:nvPr>
        </p:nvSpPr>
        <p:spPr>
          <a:xfrm>
            <a:off x="406400" y="381000"/>
            <a:ext cx="10769600" cy="228600"/>
          </a:xfrm>
          <a:prstGeom prst="rect">
            <a:avLst/>
          </a:prstGeom>
          <a:solidFill>
            <a:srgbClr val="D05F14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 SMART WORKERS- DATA WRANGLING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239" name="Google Shape;239;p7"/>
          <p:cNvPicPr preferRelativeResize="0"/>
          <p:nvPr/>
        </p:nvPicPr>
        <p:blipFill rotWithShape="1">
          <a:blip r:embed="rId3">
            <a:alphaModFix/>
          </a:blip>
          <a:srcRect r="4870"/>
          <a:stretch/>
        </p:blipFill>
        <p:spPr>
          <a:xfrm>
            <a:off x="5007700" y="814800"/>
            <a:ext cx="6382701" cy="53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sonBrand.pxtx">
  <a:themeElements>
    <a:clrScheme name="Custom 6">
      <a:dk1>
        <a:srgbClr val="116020"/>
      </a:dk1>
      <a:lt1>
        <a:srgbClr val="FFFFFF"/>
      </a:lt1>
      <a:dk2>
        <a:srgbClr val="1E6E86"/>
      </a:dk2>
      <a:lt2>
        <a:srgbClr val="C5D1D7"/>
      </a:lt2>
      <a:accent1>
        <a:srgbClr val="990B01"/>
      </a:accent1>
      <a:accent2>
        <a:srgbClr val="DFBD17"/>
      </a:accent2>
      <a:accent3>
        <a:srgbClr val="99611F"/>
      </a:accent3>
      <a:accent4>
        <a:srgbClr val="8C7B70"/>
      </a:accent4>
      <a:accent5>
        <a:srgbClr val="719920"/>
      </a:accent5>
      <a:accent6>
        <a:srgbClr val="EE6D17"/>
      </a:accent6>
      <a:hlink>
        <a:srgbClr val="00A3D6"/>
      </a:hlink>
      <a:folHlink>
        <a:srgbClr val="694F0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541</Words>
  <Application>Microsoft Office PowerPoint</Application>
  <PresentationFormat>Widescreen</PresentationFormat>
  <Paragraphs>134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MasonBrand.pxtx</vt:lpstr>
      <vt:lpstr>TEAM SMART WORKERS| Transport Decision Making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SMART WORKERS| Transport Decision Making</dc:title>
  <dc:creator>Deepa Kapse</dc:creator>
  <cp:lastModifiedBy>Deepa Kapse</cp:lastModifiedBy>
  <cp:revision>1</cp:revision>
  <dcterms:created xsi:type="dcterms:W3CDTF">2021-11-25T02:38:58Z</dcterms:created>
  <dcterms:modified xsi:type="dcterms:W3CDTF">2021-12-09T17:16:37Z</dcterms:modified>
</cp:coreProperties>
</file>